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29" r:id="rId4"/>
    <p:sldMasterId id="2147483830" r:id="rId5"/>
    <p:sldMasterId id="2147483831" r:id="rId6"/>
    <p:sldMasterId id="2147483832" r:id="rId7"/>
    <p:sldMasterId id="2147483833" r:id="rId8"/>
    <p:sldMasterId id="2147483834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Noto Sans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Montserrat ExtraLight"/>
      <p:regular r:id="rId35"/>
      <p:bold r:id="rId36"/>
      <p:italic r:id="rId37"/>
      <p:boldItalic r:id="rId38"/>
    </p:embeddedFont>
    <p:embeddedFont>
      <p:font typeface="Montserrat ExtraBold"/>
      <p:bold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Italic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NotoSans-bold.fntdata"/><Relationship Id="rId27" Type="http://schemas.openxmlformats.org/officeDocument/2006/relationships/font" Target="fonts/NotoSans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NotoSans-italic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NotoSans-boldItalic.fntdata"/><Relationship Id="rId11" Type="http://schemas.openxmlformats.org/officeDocument/2006/relationships/slide" Target="slides/slide1.xml"/><Relationship Id="rId33" Type="http://schemas.openxmlformats.org/officeDocument/2006/relationships/font" Target="fonts/MontserratMedium-italic.fntdata"/><Relationship Id="rId10" Type="http://schemas.openxmlformats.org/officeDocument/2006/relationships/notesMaster" Target="notesMasters/notesMaster1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3.xml"/><Relationship Id="rId35" Type="http://schemas.openxmlformats.org/officeDocument/2006/relationships/font" Target="fonts/MontserratExtraLight-regular.fntdata"/><Relationship Id="rId12" Type="http://schemas.openxmlformats.org/officeDocument/2006/relationships/slide" Target="slides/slide2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5.xml"/><Relationship Id="rId37" Type="http://schemas.openxmlformats.org/officeDocument/2006/relationships/font" Target="fonts/MontserratExtraLight-italic.fntdata"/><Relationship Id="rId14" Type="http://schemas.openxmlformats.org/officeDocument/2006/relationships/slide" Target="slides/slide4.xml"/><Relationship Id="rId36" Type="http://schemas.openxmlformats.org/officeDocument/2006/relationships/font" Target="fonts/MontserratExtraLight-bold.fntdata"/><Relationship Id="rId17" Type="http://schemas.openxmlformats.org/officeDocument/2006/relationships/slide" Target="slides/slide7.xml"/><Relationship Id="rId39" Type="http://schemas.openxmlformats.org/officeDocument/2006/relationships/font" Target="fonts/MontserratExtraBold-bold.fntdata"/><Relationship Id="rId16" Type="http://schemas.openxmlformats.org/officeDocument/2006/relationships/slide" Target="slides/slide6.xml"/><Relationship Id="rId38" Type="http://schemas.openxmlformats.org/officeDocument/2006/relationships/font" Target="fonts/MontserratExtraLight-boldItalic.fntdata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bb1a3a7ea0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bb1a3a7ea0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bbb3ef3a1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bbb3ef3a1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c5457946b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2c5457946b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bb1a3a7ea0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2bb1a3a7ea0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c5457946b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c5457946b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bb1a3a7ea0_0_1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bb1a3a7ea0_0_1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c5457946b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c5457946b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c5457946b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c5457946b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bd447d049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bd447d049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bd447d049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2bd447d049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c5457946b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c5457946b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bb1a3a7ea0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bb1a3a7ea0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jp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3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1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1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5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7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9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7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0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3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1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1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0" name="Google Shape;430;p10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10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2" name="Google Shape;432;p10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3" name="Google Shape;433;p10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0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6" name="Google Shape;436;p10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7" name="Google Shape;437;p10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8" name="Google Shape;438;p10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9" name="Google Shape;439;p10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0" name="Google Shape;440;p10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1" name="Google Shape;441;p10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2" name="Google Shape;442;p10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3" name="Google Shape;443;p10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08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6" name="Google Shape;446;p10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7" name="Google Shape;447;p108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8" name="Google Shape;448;p10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9" name="Google Shape;449;p108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0" name="Google Shape;450;p10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0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10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10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10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10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7" name="Google Shape;457;p10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8" name="Google Shape;458;p10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9" name="Google Shape;459;p10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0" name="Google Shape;460;p10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1" name="Google Shape;461;p10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2" name="Google Shape;462;p10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3" name="Google Shape;463;p10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4" name="Google Shape;464;p10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1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7" name="Google Shape;467;p11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8" name="Google Shape;468;p11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9" name="Google Shape;469;p11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0" name="Google Shape;470;p11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1" name="Google Shape;471;p11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2" name="Google Shape;472;p11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3" name="Google Shape;473;p11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4" name="Google Shape;474;p11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1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11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0" name="Google Shape;480;p11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3" name="Google Shape;483;p11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1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6" name="Google Shape;486;p11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1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9" name="Google Shape;489;p11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0" name="Google Shape;490;p11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1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3" name="Google Shape;493;p11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1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6" name="Google Shape;496;p11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1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2" name="Google Shape;502;p119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20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5" name="Google Shape;505;p120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6" name="Google Shape;506;p120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9" name="Google Shape;509;p12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2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2" name="Google Shape;512;p122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3" name="Google Shape;513;p122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24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8" name="Google Shape;518;p124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25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21" name="Google Shape;52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26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5" name="Google Shape;525;p126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6" name="Google Shape;526;p126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2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1" name="Google Shape;531;p12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5" name="Google Shape;535;p13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1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8" name="Google Shape;538;p131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9" name="Google Shape;539;p131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0" name="Google Shape;540;p131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1" name="Google Shape;541;p131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2" name="Google Shape;542;p131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3" name="Google Shape;543;p131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4" name="Google Shape;544;p131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5" name="Google Shape;545;p131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32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8" name="Google Shape;548;p132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33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1" name="Google Shape;551;p133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34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4" name="Google Shape;554;p134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5" name="Google Shape;555;p134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6" name="Google Shape;556;p134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7" name="Google Shape;557;p13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35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0" name="Google Shape;560;p135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1" name="Google Shape;561;p135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2" name="Google Shape;562;p135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3" name="Google Shape;563;p13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4" name="Google Shape;564;p135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5" name="Google Shape;565;p135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36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8" name="Google Shape;568;p136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3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3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4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41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9" name="Google Shape;579;p141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0" name="Google Shape;580;p141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1" name="Google Shape;581;p141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2" name="Google Shape;582;p141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5" name="Google Shape;585;p142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6" name="Google Shape;586;p142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7" name="Google Shape;587;p142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8" name="Google Shape;588;p142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9" name="Google Shape;589;p142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0" name="Google Shape;590;p142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1" name="Google Shape;591;p142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2" name="Google Shape;592;p142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43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5" name="Google Shape;595;p143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6" name="Google Shape;596;p143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7" name="Google Shape;597;p143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8" name="Google Shape;598;p143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9" name="Google Shape;599;p143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4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2" name="Google Shape;602;p14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3" name="Google Shape;603;p14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4" name="Google Shape;604;p14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5" name="Google Shape;605;p14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6" name="Google Shape;606;p14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7" name="Google Shape;607;p14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8" name="Google Shape;608;p14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9" name="Google Shape;609;p14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0" name="Google Shape;610;p14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1" name="Google Shape;611;p14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2" name="Google Shape;612;p14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3" name="Google Shape;613;p14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4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6" name="Google Shape;616;p14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7" name="Google Shape;617;p14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8" name="Google Shape;618;p14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9" name="Google Shape;619;p14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0" name="Google Shape;620;p14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1" name="Google Shape;621;p14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2" name="Google Shape;622;p14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3" name="Google Shape;623;p14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4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6" name="Google Shape;626;p1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9" name="Google Shape;629;p14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4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2" name="Google Shape;632;p14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4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5" name="Google Shape;635;p14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5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8" name="Google Shape;638;p15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39" name="Google Shape;639;p15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5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2" name="Google Shape;642;p15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5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5" name="Google Shape;645;p15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5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1" name="Google Shape;651;p15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5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4" name="Google Shape;654;p155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5" name="Google Shape;655;p15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5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8" name="Google Shape;658;p15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5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1" name="Google Shape;661;p15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2" name="Google Shape;662;p15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5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7" name="Google Shape;667;p15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6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670" name="Google Shape;67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6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4" name="Google Shape;674;p16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5" name="Google Shape;675;p16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6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6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0" name="Google Shape;680;p16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6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4" name="Google Shape;684;p16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66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7" name="Google Shape;687;p166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8" name="Google Shape;688;p166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9" name="Google Shape;689;p166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0" name="Google Shape;690;p166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1" name="Google Shape;691;p166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2" name="Google Shape;692;p166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3" name="Google Shape;693;p166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4" name="Google Shape;694;p166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67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7" name="Google Shape;697;p167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68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0" name="Google Shape;700;p168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6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3" name="Google Shape;703;p16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4" name="Google Shape;704;p16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5" name="Google Shape;705;p16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6" name="Google Shape;706;p16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7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9" name="Google Shape;709;p17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0" name="Google Shape;710;p17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1" name="Google Shape;711;p17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2" name="Google Shape;712;p17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3" name="Google Shape;713;p17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4" name="Google Shape;714;p17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71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7" name="Google Shape;717;p171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7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7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7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7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7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8" name="Google Shape;728;p17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9" name="Google Shape;729;p17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0" name="Google Shape;730;p17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1" name="Google Shape;731;p17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7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4" name="Google Shape;734;p17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5" name="Google Shape;735;p17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6" name="Google Shape;736;p17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7" name="Google Shape;737;p17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8" name="Google Shape;738;p17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9" name="Google Shape;739;p17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0" name="Google Shape;740;p17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1" name="Google Shape;741;p17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78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4" name="Google Shape;744;p17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5" name="Google Shape;745;p178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6" name="Google Shape;746;p17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7" name="Google Shape;747;p178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8" name="Google Shape;748;p17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7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1" name="Google Shape;751;p17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2" name="Google Shape;752;p17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3" name="Google Shape;753;p17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4" name="Google Shape;754;p17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5" name="Google Shape;755;p17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6" name="Google Shape;756;p17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7" name="Google Shape;757;p17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8" name="Google Shape;758;p17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9" name="Google Shape;759;p17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0" name="Google Shape;760;p17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1" name="Google Shape;761;p17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2" name="Google Shape;762;p17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8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5" name="Google Shape;765;p18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6" name="Google Shape;766;p18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7" name="Google Shape;767;p18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8" name="Google Shape;768;p18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9" name="Google Shape;769;p18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0" name="Google Shape;770;p18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1" name="Google Shape;771;p18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2" name="Google Shape;772;p18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8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5" name="Google Shape;775;p18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8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8" name="Google Shape;778;p18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8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1" name="Google Shape;781;p18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8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4" name="Google Shape;784;p18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8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7" name="Google Shape;787;p18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8" name="Google Shape;788;p18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74" name="Google Shape;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8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1" name="Google Shape;791;p18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8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4" name="Google Shape;794;p18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2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2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6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6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6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6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6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6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26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26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7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3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3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3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3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3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3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3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3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3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3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3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3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3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3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3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3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3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4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4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4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4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4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4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4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4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4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4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4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p4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2" name="Google Shape;192;p4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4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4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49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0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50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50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5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52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52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4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54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23" name="Google Shape;2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6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7" name="Google Shape;227;p56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56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5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6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1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0" name="Google Shape;240;p61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p61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p61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61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61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61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61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61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2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0" name="Google Shape;250;p62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3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63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4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64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64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64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6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5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65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65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65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6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65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65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6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66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1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" name="Google Shape;281;p71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71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71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71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" name="Google Shape;287;p72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72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72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72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p72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72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" name="Google Shape;293;p72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72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3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73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8" name="Google Shape;298;p73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73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0" name="Google Shape;300;p73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73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4" name="Google Shape;304;p7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5" name="Google Shape;305;p7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7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7" name="Google Shape;307;p7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p7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7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7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7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7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7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7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7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8" name="Google Shape;318;p7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9" name="Google Shape;319;p7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0" name="Google Shape;320;p7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1" name="Google Shape;321;p7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2" name="Google Shape;322;p7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3" name="Google Shape;323;p7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7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7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8" name="Google Shape;328;p7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1" name="Google Shape;331;p7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7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7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8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1" name="Google Shape;341;p8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8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8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3" name="Google Shape;353;p8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85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7" name="Google Shape;357;p8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8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8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" name="Google Shape;364;p8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9" name="Google Shape;369;p8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9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72" name="Google Shape;37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6" name="Google Shape;376;p9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7" name="Google Shape;377;p9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9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9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9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9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96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9" name="Google Shape;389;p96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0" name="Google Shape;390;p96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1" name="Google Shape;391;p96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2" name="Google Shape;392;p96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3" name="Google Shape;393;p96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96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5" name="Google Shape;395;p96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6" name="Google Shape;396;p96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7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9" name="Google Shape;399;p97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8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2" name="Google Shape;402;p98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9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5" name="Google Shape;405;p9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6" name="Google Shape;406;p9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7" name="Google Shape;407;p9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9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0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1" name="Google Shape;411;p10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2" name="Google Shape;412;p10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3" name="Google Shape;413;p10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10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5" name="Google Shape;415;p10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6" name="Google Shape;416;p10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01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9" name="Google Shape;419;p101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0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0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theme" Target="../theme/theme5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74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58.xml"/><Relationship Id="rId35" Type="http://schemas.openxmlformats.org/officeDocument/2006/relationships/theme" Target="../theme/theme6.xml"/><Relationship Id="rId12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92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7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34.xml"/><Relationship Id="rId24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26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20.xml"/><Relationship Id="rId8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26.xml"/><Relationship Id="rId35" Type="http://schemas.openxmlformats.org/officeDocument/2006/relationships/theme" Target="../theme/theme3.xml"/><Relationship Id="rId12" Type="http://schemas.openxmlformats.org/officeDocument/2006/relationships/slideLayout" Target="../slideLayouts/slideLayout125.xml"/><Relationship Id="rId34" Type="http://schemas.openxmlformats.org/officeDocument/2006/relationships/slideLayout" Target="../slideLayouts/slideLayout147.xml"/><Relationship Id="rId15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1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68.xml"/><Relationship Id="rId24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26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72.xml"/><Relationship Id="rId28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3.xml"/><Relationship Id="rId29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55.xml"/><Relationship Id="rId31" Type="http://schemas.openxmlformats.org/officeDocument/2006/relationships/slideLayout" Target="../slideLayouts/slideLayout178.xml"/><Relationship Id="rId3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58.xml"/><Relationship Id="rId33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57.xml"/><Relationship Id="rId3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60.xml"/><Relationship Id="rId35" Type="http://schemas.openxmlformats.org/officeDocument/2006/relationships/theme" Target="../theme/theme7.xml"/><Relationship Id="rId12" Type="http://schemas.openxmlformats.org/officeDocument/2006/relationships/slideLayout" Target="../slideLayouts/slideLayout159.xml"/><Relationship Id="rId34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4.xml"/><Relationship Id="rId16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1" name="Google Shape;20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0" name="Google Shape;350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9" name="Google Shape;499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  <p:sldLayoutId id="2147483780" r:id="rId20"/>
    <p:sldLayoutId id="2147483781" r:id="rId21"/>
    <p:sldLayoutId id="2147483782" r:id="rId22"/>
    <p:sldLayoutId id="2147483783" r:id="rId23"/>
    <p:sldLayoutId id="2147483784" r:id="rId24"/>
    <p:sldLayoutId id="2147483785" r:id="rId25"/>
    <p:sldLayoutId id="2147483786" r:id="rId26"/>
    <p:sldLayoutId id="2147483787" r:id="rId27"/>
    <p:sldLayoutId id="2147483788" r:id="rId28"/>
    <p:sldLayoutId id="2147483789" r:id="rId29"/>
    <p:sldLayoutId id="2147483790" r:id="rId30"/>
    <p:sldLayoutId id="2147483791" r:id="rId31"/>
    <p:sldLayoutId id="2147483792" r:id="rId32"/>
    <p:sldLayoutId id="2147483793" r:id="rId33"/>
    <p:sldLayoutId id="2147483794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8" name="Google Shape;648;p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14" r:id="rId20"/>
    <p:sldLayoutId id="2147483815" r:id="rId21"/>
    <p:sldLayoutId id="2147483816" r:id="rId22"/>
    <p:sldLayoutId id="2147483817" r:id="rId23"/>
    <p:sldLayoutId id="2147483818" r:id="rId24"/>
    <p:sldLayoutId id="2147483819" r:id="rId25"/>
    <p:sldLayoutId id="2147483820" r:id="rId26"/>
    <p:sldLayoutId id="2147483821" r:id="rId27"/>
    <p:sldLayoutId id="2147483822" r:id="rId28"/>
    <p:sldLayoutId id="2147483823" r:id="rId29"/>
    <p:sldLayoutId id="2147483824" r:id="rId30"/>
    <p:sldLayoutId id="2147483825" r:id="rId31"/>
    <p:sldLayoutId id="2147483826" r:id="rId32"/>
    <p:sldLayoutId id="2147483827" r:id="rId33"/>
    <p:sldLayoutId id="2147483828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Relationship Id="rId4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Relationship Id="rId4" Type="http://schemas.openxmlformats.org/officeDocument/2006/relationships/image" Target="../media/image34.jpg"/><Relationship Id="rId9" Type="http://schemas.openxmlformats.org/officeDocument/2006/relationships/image" Target="../media/image50.jpg"/><Relationship Id="rId5" Type="http://schemas.openxmlformats.org/officeDocument/2006/relationships/image" Target="../media/image40.png"/><Relationship Id="rId6" Type="http://schemas.openxmlformats.org/officeDocument/2006/relationships/image" Target="../media/image38.png"/><Relationship Id="rId7" Type="http://schemas.openxmlformats.org/officeDocument/2006/relationships/image" Target="../media/image35.png"/><Relationship Id="rId8" Type="http://schemas.openxmlformats.org/officeDocument/2006/relationships/image" Target="../media/image33.jpg"/><Relationship Id="rId11" Type="http://schemas.openxmlformats.org/officeDocument/2006/relationships/image" Target="../media/image44.png"/><Relationship Id="rId10" Type="http://schemas.openxmlformats.org/officeDocument/2006/relationships/image" Target="../media/image46.png"/><Relationship Id="rId13" Type="http://schemas.openxmlformats.org/officeDocument/2006/relationships/image" Target="../media/image41.png"/><Relationship Id="rId12" Type="http://schemas.openxmlformats.org/officeDocument/2006/relationships/image" Target="../media/image45.jpg"/><Relationship Id="rId15" Type="http://schemas.openxmlformats.org/officeDocument/2006/relationships/image" Target="../media/image49.png"/><Relationship Id="rId14" Type="http://schemas.openxmlformats.org/officeDocument/2006/relationships/image" Target="../media/image43.png"/><Relationship Id="rId17" Type="http://schemas.openxmlformats.org/officeDocument/2006/relationships/image" Target="../media/image52.png"/><Relationship Id="rId16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jpg"/><Relationship Id="rId4" Type="http://schemas.openxmlformats.org/officeDocument/2006/relationships/image" Target="../media/image51.png"/><Relationship Id="rId5" Type="http://schemas.openxmlformats.org/officeDocument/2006/relationships/image" Target="../media/image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34.jpg"/><Relationship Id="rId5" Type="http://schemas.openxmlformats.org/officeDocument/2006/relationships/image" Target="../media/image53.png"/><Relationship Id="rId6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34.jpg"/><Relationship Id="rId5" Type="http://schemas.openxmlformats.org/officeDocument/2006/relationships/image" Target="../media/image55.png"/><Relationship Id="rId6" Type="http://schemas.openxmlformats.org/officeDocument/2006/relationships/image" Target="../media/image5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jpg"/><Relationship Id="rId4" Type="http://schemas.openxmlformats.org/officeDocument/2006/relationships/image" Target="../media/image4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88"/>
          <p:cNvSpPr txBox="1"/>
          <p:nvPr>
            <p:ph type="ctrTitle"/>
          </p:nvPr>
        </p:nvSpPr>
        <p:spPr>
          <a:xfrm>
            <a:off x="1230000" y="1177250"/>
            <a:ext cx="66840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Discovery</a:t>
            </a:r>
            <a:endParaRPr/>
          </a:p>
        </p:txBody>
      </p:sp>
      <p:sp>
        <p:nvSpPr>
          <p:cNvPr id="800" name="Google Shape;800;p188"/>
          <p:cNvSpPr txBox="1"/>
          <p:nvPr>
            <p:ph idx="1" type="subTitle"/>
          </p:nvPr>
        </p:nvSpPr>
        <p:spPr>
          <a:xfrm>
            <a:off x="2712900" y="3860750"/>
            <a:ext cx="37182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CEO: Rachel Evans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CTO: Sophie Tanker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CFO: Andra Buchan</a:t>
            </a:r>
            <a:endParaRPr/>
          </a:p>
        </p:txBody>
      </p:sp>
      <p:sp>
        <p:nvSpPr>
          <p:cNvPr id="801" name="Google Shape;801;p188"/>
          <p:cNvSpPr txBox="1"/>
          <p:nvPr>
            <p:ph type="ctrTitle"/>
          </p:nvPr>
        </p:nvSpPr>
        <p:spPr>
          <a:xfrm>
            <a:off x="2941650" y="1971450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WEEK SEVEN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802" name="Google Shape;802;p188"/>
          <p:cNvCxnSpPr/>
          <p:nvPr/>
        </p:nvCxnSpPr>
        <p:spPr>
          <a:xfrm>
            <a:off x="3190500" y="18219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803" name="Google Shape;803;p188"/>
          <p:cNvPicPr preferRelativeResize="0"/>
          <p:nvPr/>
        </p:nvPicPr>
        <p:blipFill rotWithShape="1">
          <a:blip r:embed="rId3">
            <a:alphaModFix/>
          </a:blip>
          <a:srcRect b="18938" l="1226" r="5158" t="47457"/>
          <a:stretch/>
        </p:blipFill>
        <p:spPr>
          <a:xfrm>
            <a:off x="2133725" y="2647400"/>
            <a:ext cx="4876557" cy="10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97"/>
          <p:cNvSpPr txBox="1"/>
          <p:nvPr/>
        </p:nvSpPr>
        <p:spPr>
          <a:xfrm>
            <a:off x="964075" y="477575"/>
            <a:ext cx="6953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AB40"/>
                </a:solidFill>
                <a:highlight>
                  <a:schemeClr val="dk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ADVERTISING SUPPLEMENTS</a:t>
            </a:r>
            <a:endParaRPr sz="2400">
              <a:solidFill>
                <a:srgbClr val="FFAB40"/>
              </a:solidFill>
              <a:highlight>
                <a:schemeClr val="dk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899" name="Google Shape;899;p19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900" name="Google Shape;900;p197"/>
          <p:cNvSpPr txBox="1"/>
          <p:nvPr/>
        </p:nvSpPr>
        <p:spPr>
          <a:xfrm>
            <a:off x="1026200" y="1409775"/>
            <a:ext cx="69531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Minimalist, white backgrounds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Capsule graphics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Smiling people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More frequently women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Simple, neutral clothes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Framed as taking charge of your health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Choose to take the vitamin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Emphasis on the customer being unique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98"/>
          <p:cNvSpPr txBox="1"/>
          <p:nvPr/>
        </p:nvSpPr>
        <p:spPr>
          <a:xfrm>
            <a:off x="964075" y="477575"/>
            <a:ext cx="6953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AB40"/>
                </a:solidFill>
                <a:highlight>
                  <a:schemeClr val="dk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ADVERTISING NICHE</a:t>
            </a:r>
            <a:endParaRPr sz="2400">
              <a:solidFill>
                <a:srgbClr val="FFAB40"/>
              </a:solidFill>
              <a:highlight>
                <a:schemeClr val="dk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906" name="Google Shape;906;p19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907" name="Google Shape;907;p198"/>
          <p:cNvSpPr txBox="1"/>
          <p:nvPr/>
        </p:nvSpPr>
        <p:spPr>
          <a:xfrm>
            <a:off x="1026200" y="1211000"/>
            <a:ext cx="69531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YouTube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Instagram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TikTok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Sponsorships with Creators/Influencers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Other social media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Within pages with ad space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Emails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If you sign-up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If you make a purchase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Coupons/Discounts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9"/>
          <p:cNvSpPr txBox="1"/>
          <p:nvPr>
            <p:ph type="title"/>
          </p:nvPr>
        </p:nvSpPr>
        <p:spPr>
          <a:xfrm>
            <a:off x="2062800" y="218540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You!</a:t>
            </a:r>
            <a:endParaRPr sz="3000"/>
          </a:p>
        </p:txBody>
      </p:sp>
      <p:cxnSp>
        <p:nvCxnSpPr>
          <p:cNvPr id="913" name="Google Shape;913;p199"/>
          <p:cNvCxnSpPr/>
          <p:nvPr/>
        </p:nvCxnSpPr>
        <p:spPr>
          <a:xfrm>
            <a:off x="3190500" y="28711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914" name="Google Shape;914;p199"/>
          <p:cNvPicPr preferRelativeResize="0"/>
          <p:nvPr/>
        </p:nvPicPr>
        <p:blipFill rotWithShape="1">
          <a:blip r:embed="rId3">
            <a:alphaModFix/>
          </a:blip>
          <a:srcRect b="18938" l="1226" r="5158" t="47457"/>
          <a:stretch/>
        </p:blipFill>
        <p:spPr>
          <a:xfrm>
            <a:off x="2466577" y="3082375"/>
            <a:ext cx="4210836" cy="86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89"/>
          <p:cNvSpPr txBox="1"/>
          <p:nvPr>
            <p:ph type="title"/>
          </p:nvPr>
        </p:nvSpPr>
        <p:spPr>
          <a:xfrm>
            <a:off x="342150" y="171700"/>
            <a:ext cx="7947900" cy="18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DNA sampling currently on the market exists for a variety of reasons.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These tests are sold starting around $99, but depending on the specifics they can reach prices up to $899. The average price of these direct-to-consumer tests is $313.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Forms response chart. Question title: Keeping the above in mind, how much would you expect to pay for one-time genetic microarray testing?. Number of responses: 20 responses." id="809" name="Google Shape;809;p189" title="Keeping the above in mind, how much would you expect to pay for one-time genetic microarray testing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50" y="2032000"/>
            <a:ext cx="6393651" cy="289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89"/>
          <p:cNvPicPr preferRelativeResize="0"/>
          <p:nvPr/>
        </p:nvPicPr>
        <p:blipFill rotWithShape="1">
          <a:blip r:embed="rId4">
            <a:alphaModFix/>
          </a:blip>
          <a:srcRect b="20880" l="2439" r="80871" t="50608"/>
          <a:stretch/>
        </p:blipFill>
        <p:spPr>
          <a:xfrm>
            <a:off x="8364675" y="4317850"/>
            <a:ext cx="5715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189"/>
          <p:cNvSpPr txBox="1"/>
          <p:nvPr/>
        </p:nvSpPr>
        <p:spPr>
          <a:xfrm>
            <a:off x="4215100" y="4286800"/>
            <a:ext cx="2360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(From Week Six)</a:t>
            </a:r>
            <a:endParaRPr sz="1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12" name="Google Shape;812;p189"/>
          <p:cNvSpPr/>
          <p:nvPr/>
        </p:nvSpPr>
        <p:spPr>
          <a:xfrm>
            <a:off x="4165400" y="4237100"/>
            <a:ext cx="2199000" cy="503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7" name="Google Shape;817;p190"/>
          <p:cNvCxnSpPr/>
          <p:nvPr/>
        </p:nvCxnSpPr>
        <p:spPr>
          <a:xfrm>
            <a:off x="892050" y="4077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818" name="Google Shape;818;p190"/>
          <p:cNvSpPr txBox="1"/>
          <p:nvPr/>
        </p:nvSpPr>
        <p:spPr>
          <a:xfrm>
            <a:off x="792700" y="469850"/>
            <a:ext cx="57357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OUR PRICE STRUCTURE</a:t>
            </a:r>
            <a:endParaRPr sz="240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19" name="Google Shape;819;p190"/>
          <p:cNvPicPr preferRelativeResize="0"/>
          <p:nvPr/>
        </p:nvPicPr>
        <p:blipFill rotWithShape="1">
          <a:blip r:embed="rId4">
            <a:alphaModFix/>
          </a:blip>
          <a:srcRect b="20880" l="2439" r="80871" t="50608"/>
          <a:stretch/>
        </p:blipFill>
        <p:spPr>
          <a:xfrm>
            <a:off x="8364675" y="4317850"/>
            <a:ext cx="5715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190"/>
          <p:cNvSpPr txBox="1"/>
          <p:nvPr/>
        </p:nvSpPr>
        <p:spPr>
          <a:xfrm>
            <a:off x="892050" y="1171600"/>
            <a:ext cx="7864500" cy="21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One-time fee for Genetic Analysis: $250 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Monthly Subscription: $50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Payment Plan for One Year: $71 each month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91"/>
          <p:cNvSpPr txBox="1"/>
          <p:nvPr>
            <p:ph type="title"/>
          </p:nvPr>
        </p:nvSpPr>
        <p:spPr>
          <a:xfrm>
            <a:off x="2630250" y="2236300"/>
            <a:ext cx="3883500" cy="15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Advertising Discovery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oogle Shape;830;p192"/>
          <p:cNvGrpSpPr/>
          <p:nvPr/>
        </p:nvGrpSpPr>
        <p:grpSpPr>
          <a:xfrm>
            <a:off x="1749655" y="-52"/>
            <a:ext cx="5720808" cy="5143612"/>
            <a:chOff x="1975175" y="955925"/>
            <a:chExt cx="5193652" cy="4187586"/>
          </a:xfrm>
        </p:grpSpPr>
        <p:pic>
          <p:nvPicPr>
            <p:cNvPr id="831" name="Google Shape;831;p192"/>
            <p:cNvPicPr preferRelativeResize="0"/>
            <p:nvPr/>
          </p:nvPicPr>
          <p:blipFill rotWithShape="1">
            <a:blip r:embed="rId3">
              <a:alphaModFix/>
            </a:blip>
            <a:srcRect b="4064" l="18408" r="16568" t="2721"/>
            <a:stretch/>
          </p:blipFill>
          <p:spPr>
            <a:xfrm>
              <a:off x="1975175" y="955937"/>
              <a:ext cx="5193652" cy="4187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192"/>
            <p:cNvPicPr preferRelativeResize="0"/>
            <p:nvPr/>
          </p:nvPicPr>
          <p:blipFill rotWithShape="1">
            <a:blip r:embed="rId4">
              <a:alphaModFix/>
            </a:blip>
            <a:srcRect b="19613" l="1735" r="5465" t="47772"/>
            <a:stretch/>
          </p:blipFill>
          <p:spPr>
            <a:xfrm>
              <a:off x="3874737" y="2909437"/>
              <a:ext cx="1394526" cy="280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p1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75175" y="1653900"/>
              <a:ext cx="956575" cy="31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p1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85050" y="4825900"/>
              <a:ext cx="956575" cy="31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Google Shape;835;p1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69250" y="4825900"/>
              <a:ext cx="956575" cy="31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6" name="Google Shape;836;p1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12250" y="1653900"/>
              <a:ext cx="956575" cy="31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7" name="Google Shape;837;p1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19025" y="955925"/>
              <a:ext cx="956575" cy="213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8" name="Google Shape;838;p192"/>
          <p:cNvSpPr txBox="1"/>
          <p:nvPr/>
        </p:nvSpPr>
        <p:spPr>
          <a:xfrm>
            <a:off x="1220925" y="858000"/>
            <a:ext cx="1394400" cy="363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1633"/>
                </a:solidFill>
                <a:latin typeface="Noto Sans"/>
                <a:ea typeface="Noto Sans"/>
                <a:cs typeface="Noto Sans"/>
                <a:sym typeface="Noto Sans"/>
              </a:rPr>
              <a:t>DNA Sequencing</a:t>
            </a:r>
            <a:endParaRPr sz="1200">
              <a:solidFill>
                <a:srgbClr val="00163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39" name="Google Shape;839;p192"/>
          <p:cNvSpPr txBox="1"/>
          <p:nvPr/>
        </p:nvSpPr>
        <p:spPr>
          <a:xfrm>
            <a:off x="1220925" y="4399100"/>
            <a:ext cx="1394400" cy="4848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1633"/>
                </a:solidFill>
                <a:latin typeface="Noto Sans"/>
                <a:ea typeface="Noto Sans"/>
                <a:cs typeface="Noto Sans"/>
                <a:sym typeface="Noto Sans"/>
              </a:rPr>
              <a:t>DNA Sequencing in Healthcare</a:t>
            </a:r>
            <a:endParaRPr sz="1200">
              <a:solidFill>
                <a:srgbClr val="00163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40" name="Google Shape;840;p192"/>
          <p:cNvSpPr txBox="1"/>
          <p:nvPr/>
        </p:nvSpPr>
        <p:spPr>
          <a:xfrm>
            <a:off x="7000038" y="1518738"/>
            <a:ext cx="1144800" cy="4848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1633"/>
                </a:solidFill>
                <a:latin typeface="Noto Sans"/>
                <a:ea typeface="Noto Sans"/>
                <a:cs typeface="Noto Sans"/>
                <a:sym typeface="Noto Sans"/>
              </a:rPr>
              <a:t>Custom Supplements</a:t>
            </a:r>
            <a:endParaRPr sz="1200">
              <a:solidFill>
                <a:srgbClr val="00163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41" name="Google Shape;841;p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7438" y="1419476"/>
            <a:ext cx="956585" cy="68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92"/>
          <p:cNvPicPr preferRelativeResize="0"/>
          <p:nvPr/>
        </p:nvPicPr>
        <p:blipFill rotWithShape="1">
          <a:blip r:embed="rId7">
            <a:alphaModFix/>
          </a:blip>
          <a:srcRect b="30078" l="0" r="0" t="23560"/>
          <a:stretch/>
        </p:blipFill>
        <p:spPr>
          <a:xfrm>
            <a:off x="2513900" y="2085939"/>
            <a:ext cx="1394401" cy="36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39225" y="3672177"/>
            <a:ext cx="1629373" cy="4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93275" y="1814399"/>
            <a:ext cx="1447801" cy="3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192"/>
          <p:cNvPicPr preferRelativeResize="0"/>
          <p:nvPr/>
        </p:nvPicPr>
        <p:blipFill rotWithShape="1">
          <a:blip r:embed="rId10">
            <a:alphaModFix/>
          </a:blip>
          <a:srcRect b="33938" l="9286" r="6516" t="30412"/>
          <a:stretch/>
        </p:blipFill>
        <p:spPr>
          <a:xfrm>
            <a:off x="5595175" y="1419475"/>
            <a:ext cx="1144800" cy="4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192"/>
          <p:cNvSpPr txBox="1"/>
          <p:nvPr/>
        </p:nvSpPr>
        <p:spPr>
          <a:xfrm>
            <a:off x="6252575" y="3881500"/>
            <a:ext cx="1447800" cy="517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1633"/>
                </a:solidFill>
                <a:latin typeface="Noto Sans"/>
                <a:ea typeface="Noto Sans"/>
                <a:cs typeface="Noto Sans"/>
                <a:sym typeface="Noto Sans"/>
              </a:rPr>
              <a:t>Over-the-Counter Supplements</a:t>
            </a:r>
            <a:endParaRPr sz="1200">
              <a:solidFill>
                <a:srgbClr val="00163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47" name="Google Shape;847;p192"/>
          <p:cNvPicPr preferRelativeResize="0"/>
          <p:nvPr/>
        </p:nvPicPr>
        <p:blipFill rotWithShape="1">
          <a:blip r:embed="rId11">
            <a:alphaModFix/>
          </a:blip>
          <a:srcRect b="57331" l="0" r="0" t="6299"/>
          <a:stretch/>
        </p:blipFill>
        <p:spPr>
          <a:xfrm>
            <a:off x="4733375" y="4065624"/>
            <a:ext cx="1394400" cy="50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192"/>
          <p:cNvPicPr preferRelativeResize="0"/>
          <p:nvPr/>
        </p:nvPicPr>
        <p:blipFill rotWithShape="1">
          <a:blip r:embed="rId12">
            <a:alphaModFix/>
          </a:blip>
          <a:srcRect b="28781" l="0" r="0" t="29293"/>
          <a:stretch/>
        </p:blipFill>
        <p:spPr>
          <a:xfrm>
            <a:off x="4858174" y="3585656"/>
            <a:ext cx="1144800" cy="47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92"/>
          <p:cNvPicPr preferRelativeResize="0"/>
          <p:nvPr/>
        </p:nvPicPr>
        <p:blipFill rotWithShape="1">
          <a:blip r:embed="rId13">
            <a:alphaModFix/>
          </a:blip>
          <a:srcRect b="0" l="3507" r="2710" t="0"/>
          <a:stretch/>
        </p:blipFill>
        <p:spPr>
          <a:xfrm>
            <a:off x="4783625" y="3196125"/>
            <a:ext cx="956575" cy="3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92"/>
          <p:cNvPicPr preferRelativeResize="0"/>
          <p:nvPr/>
        </p:nvPicPr>
        <p:blipFill rotWithShape="1">
          <a:blip r:embed="rId14">
            <a:alphaModFix/>
          </a:blip>
          <a:srcRect b="2940" l="2306" r="2364" t="0"/>
          <a:stretch/>
        </p:blipFill>
        <p:spPr>
          <a:xfrm>
            <a:off x="5438887" y="2177750"/>
            <a:ext cx="956575" cy="40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9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908300" y="1419472"/>
            <a:ext cx="1212150" cy="188626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92"/>
          <p:cNvSpPr txBox="1"/>
          <p:nvPr/>
        </p:nvSpPr>
        <p:spPr>
          <a:xfrm>
            <a:off x="5001050" y="215700"/>
            <a:ext cx="1394400" cy="480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1633"/>
                </a:solidFill>
                <a:latin typeface="Noto Sans"/>
                <a:ea typeface="Noto Sans"/>
                <a:cs typeface="Noto Sans"/>
                <a:sym typeface="Noto Sans"/>
              </a:rPr>
              <a:t>Genetic Health Testing</a:t>
            </a:r>
            <a:endParaRPr sz="1200">
              <a:solidFill>
                <a:srgbClr val="00163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853" name="Google Shape;853;p19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036088" y="854078"/>
            <a:ext cx="956575" cy="37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9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207925" y="3313925"/>
            <a:ext cx="1117512" cy="42692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92"/>
          <p:cNvSpPr/>
          <p:nvPr/>
        </p:nvSpPr>
        <p:spPr>
          <a:xfrm>
            <a:off x="5561425" y="1518750"/>
            <a:ext cx="1212300" cy="2955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6" name="Google Shape;856;p192"/>
          <p:cNvSpPr/>
          <p:nvPr/>
        </p:nvSpPr>
        <p:spPr>
          <a:xfrm>
            <a:off x="5102525" y="1842975"/>
            <a:ext cx="1629300" cy="3561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7" name="Google Shape;857;p192"/>
          <p:cNvSpPr/>
          <p:nvPr/>
        </p:nvSpPr>
        <p:spPr>
          <a:xfrm>
            <a:off x="2255025" y="1455887"/>
            <a:ext cx="1212300" cy="6105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8" name="Google Shape;858;p192"/>
          <p:cNvSpPr/>
          <p:nvPr/>
        </p:nvSpPr>
        <p:spPr>
          <a:xfrm>
            <a:off x="4706675" y="4065625"/>
            <a:ext cx="1447800" cy="6105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93"/>
          <p:cNvSpPr txBox="1"/>
          <p:nvPr>
            <p:ph type="title"/>
          </p:nvPr>
        </p:nvSpPr>
        <p:spPr>
          <a:xfrm>
            <a:off x="6355850" y="2212650"/>
            <a:ext cx="2170500" cy="7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23andMe</a:t>
            </a:r>
            <a:endParaRPr sz="3000">
              <a:solidFill>
                <a:schemeClr val="dk2"/>
              </a:solidFill>
            </a:endParaRPr>
          </a:p>
        </p:txBody>
      </p:sp>
      <p:pic>
        <p:nvPicPr>
          <p:cNvPr id="864" name="Google Shape;864;p193"/>
          <p:cNvPicPr preferRelativeResize="0"/>
          <p:nvPr/>
        </p:nvPicPr>
        <p:blipFill rotWithShape="1">
          <a:blip r:embed="rId3">
            <a:alphaModFix/>
          </a:blip>
          <a:srcRect b="20880" l="2439" r="80871" t="50608"/>
          <a:stretch/>
        </p:blipFill>
        <p:spPr>
          <a:xfrm>
            <a:off x="8364675" y="4317850"/>
            <a:ext cx="571501" cy="57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174" y="180401"/>
            <a:ext cx="4795675" cy="20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888" y="2337150"/>
            <a:ext cx="5074225" cy="26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94"/>
          <p:cNvSpPr/>
          <p:nvPr/>
        </p:nvSpPr>
        <p:spPr>
          <a:xfrm>
            <a:off x="798525" y="963425"/>
            <a:ext cx="2484900" cy="400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2" name="Google Shape;872;p194"/>
          <p:cNvPicPr preferRelativeResize="0"/>
          <p:nvPr/>
        </p:nvPicPr>
        <p:blipFill rotWithShape="1">
          <a:blip r:embed="rId4">
            <a:alphaModFix/>
          </a:blip>
          <a:srcRect b="20880" l="2439" r="80871" t="50608"/>
          <a:stretch/>
        </p:blipFill>
        <p:spPr>
          <a:xfrm>
            <a:off x="8364675" y="4317850"/>
            <a:ext cx="571501" cy="57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287" y="1036950"/>
            <a:ext cx="2333375" cy="38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5056" y="2022812"/>
            <a:ext cx="5228369" cy="1881738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94"/>
          <p:cNvSpPr txBox="1"/>
          <p:nvPr/>
        </p:nvSpPr>
        <p:spPr>
          <a:xfrm>
            <a:off x="1003125" y="130000"/>
            <a:ext cx="20757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care/of</a:t>
            </a:r>
            <a:endParaRPr sz="300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76" name="Google Shape;876;p194"/>
          <p:cNvSpPr txBox="1"/>
          <p:nvPr/>
        </p:nvSpPr>
        <p:spPr>
          <a:xfrm>
            <a:off x="5026775" y="1036950"/>
            <a:ext cx="2484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persona</a:t>
            </a:r>
            <a:endParaRPr sz="300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195"/>
          <p:cNvPicPr preferRelativeResize="0"/>
          <p:nvPr/>
        </p:nvPicPr>
        <p:blipFill rotWithShape="1">
          <a:blip r:embed="rId4">
            <a:alphaModFix/>
          </a:blip>
          <a:srcRect b="20880" l="2439" r="80871" t="50608"/>
          <a:stretch/>
        </p:blipFill>
        <p:spPr>
          <a:xfrm>
            <a:off x="8364675" y="4317850"/>
            <a:ext cx="5715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95"/>
          <p:cNvSpPr txBox="1"/>
          <p:nvPr/>
        </p:nvSpPr>
        <p:spPr>
          <a:xfrm>
            <a:off x="6370250" y="1129613"/>
            <a:ext cx="20757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Ritual</a:t>
            </a:r>
            <a:endParaRPr sz="300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83" name="Google Shape;883;p195"/>
          <p:cNvSpPr txBox="1"/>
          <p:nvPr/>
        </p:nvSpPr>
        <p:spPr>
          <a:xfrm>
            <a:off x="363675" y="3606300"/>
            <a:ext cx="29199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NatureMade</a:t>
            </a:r>
            <a:endParaRPr sz="300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84" name="Google Shape;884;p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49" y="186675"/>
            <a:ext cx="5447951" cy="25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1400" y="2839426"/>
            <a:ext cx="5234776" cy="21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96"/>
          <p:cNvSpPr txBox="1"/>
          <p:nvPr>
            <p:ph type="title"/>
          </p:nvPr>
        </p:nvSpPr>
        <p:spPr>
          <a:xfrm>
            <a:off x="4712050" y="2151000"/>
            <a:ext cx="41373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Advertisement</a:t>
            </a:r>
            <a:endParaRPr sz="3000"/>
          </a:p>
        </p:txBody>
      </p:sp>
      <p:cxnSp>
        <p:nvCxnSpPr>
          <p:cNvPr id="891" name="Google Shape;891;p19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892" name="Google Shape;892;p196"/>
          <p:cNvPicPr preferRelativeResize="0"/>
          <p:nvPr/>
        </p:nvPicPr>
        <p:blipFill rotWithShape="1">
          <a:blip r:embed="rId3">
            <a:alphaModFix/>
          </a:blip>
          <a:srcRect b="20880" l="2439" r="80871" t="50608"/>
          <a:stretch/>
        </p:blipFill>
        <p:spPr>
          <a:xfrm>
            <a:off x="8364675" y="4317850"/>
            <a:ext cx="571501" cy="57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200" y="269250"/>
            <a:ext cx="2763000" cy="46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